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4" r:id="rId4"/>
    <p:sldId id="297" r:id="rId5"/>
    <p:sldId id="311" r:id="rId6"/>
    <p:sldId id="312" r:id="rId7"/>
    <p:sldId id="296" r:id="rId8"/>
    <p:sldId id="304" r:id="rId9"/>
    <p:sldId id="313" r:id="rId10"/>
    <p:sldId id="30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Koji slojevi društva su bili najveći zagovornici konzervativizma?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Jesu li konzervativci bili za opće pravo glasa?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i u kojoj državi su žene prvi put dobile pravo glasa?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U kojim državama je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sufražetski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 pokret bio najsnažniji?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3054B-5FE9-4543-83CB-26E2893FC4F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Izradite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sufražetski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plakat na hrvatskom jeziku koristeći slikovne i pisane izvore iz DDS-a i s interneta u jednom od digitalnih alata.</a:t>
          </a:r>
        </a:p>
      </dgm:t>
    </dgm:pt>
    <dgm:pt modelId="{4FA698D6-11C6-4F13-A439-6F6D8D4229BD}" type="parTrans" cxnId="{561DAEAF-FC7D-4983-BD0F-D05EDEAC419E}">
      <dgm:prSet/>
      <dgm:spPr/>
      <dgm:t>
        <a:bodyPr/>
        <a:lstStyle/>
        <a:p>
          <a:endParaRPr lang="hr-HR"/>
        </a:p>
      </dgm:t>
    </dgm:pt>
    <dgm:pt modelId="{6CEEC658-C5C7-4E8C-ADA6-6DBDE2D298FE}" type="sibTrans" cxnId="{561DAEAF-FC7D-4983-BD0F-D05EDEAC419E}">
      <dgm:prSet/>
      <dgm:spPr/>
      <dgm:t>
        <a:bodyPr/>
        <a:lstStyle/>
        <a:p>
          <a:endParaRPr lang="hr-HR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854A40F-C496-4927-8091-C79580F45DDB}" type="pres">
      <dgm:prSet presAssocID="{D843054B-5FE9-4543-83CB-26E2893FC4F6}" presName="hierRoot1" presStyleCnt="0"/>
      <dgm:spPr/>
    </dgm:pt>
    <dgm:pt modelId="{2ECEF7AE-E220-4C75-AABD-F6A9D3E0D8BF}" type="pres">
      <dgm:prSet presAssocID="{D843054B-5FE9-4543-83CB-26E2893FC4F6}" presName="composite" presStyleCnt="0"/>
      <dgm:spPr/>
    </dgm:pt>
    <dgm:pt modelId="{52ED60E6-D2C7-49BA-9906-C53812F3A0A5}" type="pres">
      <dgm:prSet presAssocID="{D843054B-5FE9-4543-83CB-26E2893FC4F6}" presName="background" presStyleLbl="node0" presStyleIdx="0" presStyleCnt="1"/>
      <dgm:spPr/>
    </dgm:pt>
    <dgm:pt modelId="{21911B1F-5DD6-4720-864F-FA26956F6A54}" type="pres">
      <dgm:prSet presAssocID="{D843054B-5FE9-4543-83CB-26E2893FC4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62DFEC9-389C-400F-9ADF-5405D6AF29D9}" type="pres">
      <dgm:prSet presAssocID="{D843054B-5FE9-4543-83CB-26E2893FC4F6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561DAEAF-FC7D-4983-BD0F-D05EDEAC419E}" srcId="{5E97CFCB-0205-42BC-8078-686ACF1A75D8}" destId="{D843054B-5FE9-4543-83CB-26E2893FC4F6}" srcOrd="0" destOrd="0" parTransId="{4FA698D6-11C6-4F13-A439-6F6D8D4229BD}" sibTransId="{6CEEC658-C5C7-4E8C-ADA6-6DBDE2D298FE}"/>
    <dgm:cxn modelId="{3445764A-C809-4C46-B91F-CD10D2987DF8}" type="presOf" srcId="{D843054B-5FE9-4543-83CB-26E2893FC4F6}" destId="{21911B1F-5DD6-4720-864F-FA26956F6A54}" srcOrd="0" destOrd="0" presId="urn:microsoft.com/office/officeart/2005/8/layout/hierarchy1"/>
    <dgm:cxn modelId="{B88014CC-C6AB-446B-A526-B48C7074C1FC}" type="presParOf" srcId="{6DC47859-2BB8-44C8-84BD-0AB2AA9BE097}" destId="{C854A40F-C496-4927-8091-C79580F45DDB}" srcOrd="0" destOrd="0" presId="urn:microsoft.com/office/officeart/2005/8/layout/hierarchy1"/>
    <dgm:cxn modelId="{658068EB-91BB-4A5F-AD8B-B8FDA7D1E1FB}" type="presParOf" srcId="{C854A40F-C496-4927-8091-C79580F45DDB}" destId="{2ECEF7AE-E220-4C75-AABD-F6A9D3E0D8BF}" srcOrd="0" destOrd="0" presId="urn:microsoft.com/office/officeart/2005/8/layout/hierarchy1"/>
    <dgm:cxn modelId="{608CA82A-F4B6-47E6-B9BD-692818CE83AA}" type="presParOf" srcId="{2ECEF7AE-E220-4C75-AABD-F6A9D3E0D8BF}" destId="{52ED60E6-D2C7-49BA-9906-C53812F3A0A5}" srcOrd="0" destOrd="0" presId="urn:microsoft.com/office/officeart/2005/8/layout/hierarchy1"/>
    <dgm:cxn modelId="{1A18C117-7237-46CE-8844-AC76B9480739}" type="presParOf" srcId="{2ECEF7AE-E220-4C75-AABD-F6A9D3E0D8BF}" destId="{21911B1F-5DD6-4720-864F-FA26956F6A54}" srcOrd="1" destOrd="0" presId="urn:microsoft.com/office/officeart/2005/8/layout/hierarchy1"/>
    <dgm:cxn modelId="{8F54633F-03F3-4F2D-BFE0-3FCF7D601BAD}" type="presParOf" srcId="{C854A40F-C496-4927-8091-C79580F45DDB}" destId="{E62DFEC9-389C-400F-9ADF-5405D6AF29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Analiziraj karikaturu.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Tko je bio najpoznatiji liberalni </a:t>
          </a:r>
          <a:r>
            <a:rPr lang="hr-HR" sz="3200" dirty="0" smtClean="0">
              <a:latin typeface="Arial" panose="020B0604020202020204" pitchFamily="34" charset="0"/>
              <a:cs typeface="Arial" panose="020B0604020202020204" pitchFamily="34" charset="0"/>
            </a:rPr>
            <a:t>mislilac</a:t>
          </a:r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Koji društveni slojevi su najviše podupirali liberalne ideje?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Za poboljšanje kojeg sloja društva su se socijalisti najviše brinuli?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Od čega dolazi riječ 'anarhizam'?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Koji slojevi društva su bili najveći zagovornici konzervativizma?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Jesu li konzervativci bili za opće pravo glasa?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i u kojoj državi su žene prvi put dobile pravo glasa?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U kojim državama je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sufražetski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 pokret bio najsnažniji?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D60E6-D2C7-49BA-9906-C53812F3A0A5}">
      <dsp:nvSpPr>
        <dsp:cNvPr id="0" name=""/>
        <dsp:cNvSpPr/>
      </dsp:nvSpPr>
      <dsp:spPr>
        <a:xfrm>
          <a:off x="160185" y="1386"/>
          <a:ext cx="4632570" cy="2941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11B1F-5DD6-4720-864F-FA26956F6A54}">
      <dsp:nvSpPr>
        <dsp:cNvPr id="0" name=""/>
        <dsp:cNvSpPr/>
      </dsp:nvSpPr>
      <dsp:spPr>
        <a:xfrm>
          <a:off x="674915" y="490379"/>
          <a:ext cx="4632570" cy="2941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>
              <a:latin typeface="Arial" panose="020B0604020202020204" pitchFamily="34" charset="0"/>
              <a:cs typeface="Arial" panose="020B0604020202020204" pitchFamily="34" charset="0"/>
            </a:rPr>
            <a:t>Izradite </a:t>
          </a:r>
          <a:r>
            <a:rPr lang="hr-HR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sufražetski</a:t>
          </a:r>
          <a:r>
            <a:rPr lang="hr-HR" sz="3100" kern="1200" dirty="0">
              <a:latin typeface="Arial" panose="020B0604020202020204" pitchFamily="34" charset="0"/>
              <a:cs typeface="Arial" panose="020B0604020202020204" pitchFamily="34" charset="0"/>
            </a:rPr>
            <a:t> plakat na hrvatskom jeziku koristeći slikovne i pisane izvore iz DDS-a i s interneta u jednom od digitalnih alata.</a:t>
          </a:r>
        </a:p>
      </dsp:txBody>
      <dsp:txXfrm>
        <a:off x="674915" y="490379"/>
        <a:ext cx="4632570" cy="29416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Analiziraj karikaturu.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Tko je bio najpoznatiji liberalni </a:t>
          </a:r>
          <a:r>
            <a:rPr lang="hr-H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mislilac</a:t>
          </a: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Koji društveni slojevi su najviše podupirali liberalne ideje?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Za poboljšanje kojeg sloja društva su se socijalisti najviše brinuli?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Od čega dolazi riječ 'anarhizam'?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4C249-8DC0-489D-B2DB-0EACA9AD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41B89A-80CE-46EF-B7C9-5CDD89C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91B1B0-1D6D-4615-8386-19E0962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D40117-E05C-4984-BC5D-C8D4B44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8E94B3-2124-455E-9F26-9F3D003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6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44D8-556D-442C-8A4D-14DCF21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C06E29-8CB8-41F3-B45F-A1B071A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B8D6E-0225-43B6-8B3B-31368F9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0C49BB-D613-4955-9912-4E12D1EA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9CADC86-7C92-4C99-B2C1-705741BE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0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5B175E4-53DF-4B6C-8AAB-4C0B91EF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F69B1F-5DE8-476B-84C4-092F069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749625-0637-45F3-A6B7-840927D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1CF04D-2655-4511-917F-8D34125D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A12431-8AB5-4CA2-A6A5-6A9DB858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6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2DBC1-9FB1-41E7-A430-8780F9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297B4A-81A2-4397-A7E2-CC7F8C4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FC119B-2AAC-49ED-95CB-7814ED2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936B96-7B4E-4370-A2D8-120F2BC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CAAB66-1E3F-4092-88D3-A894016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6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B34611-15B2-4592-B42C-005B5137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63A391-B431-4316-939B-2F20AE9E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FAD384-D800-451C-9A90-D586E3E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A33D65-84C7-4488-AB9F-D39E03C3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61F706-2886-46F0-B18F-2CFCFF9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7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BD6BB3-8020-4DAB-8234-EF1636A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2C07BC-7CDC-4D70-AF4F-AC168B9A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3A8CE4-6571-4CFC-8C38-5AA14343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8A7DA6-3672-48AD-8E7E-58BE06B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4B132-3AA0-44C9-A6C0-026E752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E40487-B273-4A9A-80C6-6D4EEC3D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9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018D5-0FC6-4CBA-B513-8E35652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879C0D-23A7-4357-B8B6-4273391B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96D366-26DE-4F6D-B1A0-A9AC2E9C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8F28587-BBEC-4D7B-B54E-3C5B554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1820593-C2F5-4608-9266-E97B683C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293F943-1059-4F72-BB53-99A83A7A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8C51E1-1869-4C33-9DA7-984DB57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DE5724-FE73-4C6F-8987-21CD4DC1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5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472AF-984E-4114-818C-9CB6E18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F1FA43-46E0-4A27-9645-8F265915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A3A4567-7EC2-4014-A4B5-F95722A4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8EED77F-041D-4979-9BA0-B1D32CC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145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AA73040-B217-4668-9D2D-36CCDFA2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89D7EC-0654-4421-A263-C833C5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EECFD51-F65C-412F-A031-31F7F5B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3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1BA14-25DC-4319-9DA5-3B79E63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F31AEF-4B1A-43CC-99D7-71FBEDF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1CBAFCF-16D9-4356-9117-DE73132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0FE095-4901-49BE-8CE7-410A5217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A88D7B-ED61-44F4-973C-E098075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1AAF37-2AF6-442E-9B40-AB154D5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0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EB994-9AF9-4B3E-9999-7B5E883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8E55F3-95B2-4C00-A542-1FB7B1759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D9C19FB-84BA-48E9-8917-ED16DC5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78BDE4-9DE2-483B-81FD-9ECB2888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CA1201-EB01-4F0C-A91E-103E276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4E5C7E-EB10-409D-96BF-51830397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1C32A6F-8E1F-4D27-BBB4-972DD1F6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676B6C-95A0-4996-B4AA-C7C9C73E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9FA30-492F-4DE2-BDDE-191BD641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58B69-AF96-4C48-B2D9-341E0C87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59B28-B8B1-4A47-AAB0-D8A47E1B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98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Ideologije XIX. stoljeća</a:t>
            </a:r>
          </a:p>
          <a:p>
            <a:endParaRPr lang="hr-HR" dirty="0"/>
          </a:p>
        </p:txBody>
      </p:sp>
      <p:pic>
        <p:nvPicPr>
          <p:cNvPr id="7" name="Slika 6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8816956E-EC59-49BC-8211-9ED65EB3F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0982" y="2313639"/>
            <a:ext cx="1866218" cy="4544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7021218"/>
              </p:ext>
            </p:extLst>
          </p:nvPr>
        </p:nvGraphicFramePr>
        <p:xfrm>
          <a:off x="826596" y="889977"/>
          <a:ext cx="5467672" cy="343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347E1CDA-0D2E-4FF2-8427-6C46FCE6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623" y="1193677"/>
            <a:ext cx="4762500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3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62E30335-3716-4ECB-98A7-CA2B4D8A0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502" y="3167108"/>
            <a:ext cx="1479269" cy="3602115"/>
          </a:xfrm>
          <a:prstGeom prst="rect">
            <a:avLst/>
          </a:prstGeom>
        </p:spPr>
      </p:pic>
      <p:graphicFrame>
        <p:nvGraphicFramePr>
          <p:cNvPr id="19" name="Tablica 19">
            <a:extLst>
              <a:ext uri="{FF2B5EF4-FFF2-40B4-BE49-F238E27FC236}">
                <a16:creationId xmlns:a16="http://schemas.microsoft.com/office/drawing/2014/main" xmlns="" id="{F9FBA6D4-CF75-4967-AAC9-61FAAA017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255208"/>
              </p:ext>
            </p:extLst>
          </p:nvPr>
        </p:nvGraphicFramePr>
        <p:xfrm>
          <a:off x="3719736" y="980728"/>
          <a:ext cx="7920879" cy="447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827626477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3544659405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183272001"/>
                    </a:ext>
                  </a:extLst>
                </a:gridCol>
              </a:tblGrid>
              <a:tr h="2263797">
                <a:tc>
                  <a:txBody>
                    <a:bodyPr/>
                    <a:lstStyle/>
                    <a:p>
                      <a:pPr algn="l"/>
                      <a:r>
                        <a:rPr lang="hr-HR" sz="20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Učenje prema koje privatno vlasništvo i svaki oblik državne vlasti treba ukinuti.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Učenje prema kojemu </a:t>
                      </a:r>
                      <a:r>
                        <a:rPr lang="hr-H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vlasnici tvornica dobrovoljno prepuštaju vlasništvo radnicima.</a:t>
                      </a:r>
                    </a:p>
                    <a:p>
                      <a:pPr algn="l"/>
                      <a:endParaRPr lang="hr-HR" sz="2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Učenje prema kojemu revolucionari silom osvajaju vlast u državi i predaju tvornice radnicima; ukidanje privatnog vlasništva i sloboda i ravnopravnost ljudi. Ideje komunističkog pokreta.</a:t>
                      </a:r>
                      <a:endParaRPr lang="hr-H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19768"/>
                  </a:ext>
                </a:extLst>
              </a:tr>
              <a:tr h="220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Težnja za očuvanjem starog društveno – političkog poretka. Zauzimanje za prevlast kralja nad parlamentom.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Politički pokret koji se zauzima za slobodu pojedinca, </a:t>
                      </a:r>
                      <a:r>
                        <a:rPr lang="hr-H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govora,okupljanja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tiska, privatnog vlasništva te općeg prava glasa.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Pokret za žensko pravo glasa nastao u drugoj polovici XIX. stoljeća.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374578"/>
                  </a:ext>
                </a:extLst>
              </a:tr>
            </a:tbl>
          </a:graphicData>
        </a:graphic>
      </p:graphicFrame>
      <p:sp>
        <p:nvSpPr>
          <p:cNvPr id="33" name="Pravokutnik 32">
            <a:extLst>
              <a:ext uri="{FF2B5EF4-FFF2-40B4-BE49-F238E27FC236}">
                <a16:creationId xmlns:a16="http://schemas.microsoft.com/office/drawing/2014/main" xmlns="" id="{A1F72702-6DBB-4F16-B539-F93BDBD1A968}"/>
              </a:ext>
            </a:extLst>
          </p:cNvPr>
          <p:cNvSpPr/>
          <p:nvPr/>
        </p:nvSpPr>
        <p:spPr>
          <a:xfrm>
            <a:off x="3737492" y="995771"/>
            <a:ext cx="2601164" cy="216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Anarhizam </a:t>
            </a:r>
          </a:p>
          <a:p>
            <a:pPr algn="ctr"/>
            <a:endParaRPr lang="hr-HR" dirty="0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xmlns="" id="{E60A7375-A995-4E6A-BC72-1B149F74DDDE}"/>
              </a:ext>
            </a:extLst>
          </p:cNvPr>
          <p:cNvSpPr/>
          <p:nvPr/>
        </p:nvSpPr>
        <p:spPr>
          <a:xfrm>
            <a:off x="6384030" y="989604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Utopijski socijalizam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xmlns="" id="{29B9EFFF-6AD4-473D-A1CD-463E036AA98C}"/>
              </a:ext>
            </a:extLst>
          </p:cNvPr>
          <p:cNvSpPr/>
          <p:nvPr/>
        </p:nvSpPr>
        <p:spPr>
          <a:xfrm>
            <a:off x="9030570" y="998485"/>
            <a:ext cx="2592288" cy="217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Marksizam </a:t>
            </a: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xmlns="" id="{57548FA5-192B-4954-A2DD-DA0F2AC33B6B}"/>
              </a:ext>
            </a:extLst>
          </p:cNvPr>
          <p:cNvSpPr/>
          <p:nvPr/>
        </p:nvSpPr>
        <p:spPr>
          <a:xfrm>
            <a:off x="3719735" y="3212974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Konzervativizam 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xmlns="" id="{C0240C2E-47EF-4DED-8EEA-2893AC32A705}"/>
              </a:ext>
            </a:extLst>
          </p:cNvPr>
          <p:cNvSpPr/>
          <p:nvPr/>
        </p:nvSpPr>
        <p:spPr>
          <a:xfrm>
            <a:off x="6384032" y="3212977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Liberalizam  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xmlns="" id="{3F8276A7-4890-47DE-B538-B760802D314B}"/>
              </a:ext>
            </a:extLst>
          </p:cNvPr>
          <p:cNvSpPr/>
          <p:nvPr/>
        </p:nvSpPr>
        <p:spPr>
          <a:xfrm>
            <a:off x="9030571" y="3230733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Sufražetski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pokret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FCAEDB9-50C1-47F8-908B-88D3CC0CC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5D50865-A80A-49BF-9EFF-2C7B09D15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xmlns="" id="{B3EE23FA-FC34-4BD8-B8DA-91EE96DFEEFF}"/>
              </a:ext>
            </a:extLst>
          </p:cNvPr>
          <p:cNvSpPr/>
          <p:nvPr/>
        </p:nvSpPr>
        <p:spPr>
          <a:xfrm>
            <a:off x="186432" y="905522"/>
            <a:ext cx="3409025" cy="2222624"/>
          </a:xfrm>
          <a:prstGeom prst="wedgeEllipseCallout">
            <a:avLst>
              <a:gd name="adj1" fmla="val -19176"/>
              <a:gd name="adj2" fmla="val 8460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Objasni pojmove!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8187236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310036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716854" y="277752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100697" y="283318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94" y="5840349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Plemstvo, svećenstvo i najbogatiji građani.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Nisu u početku, kasnije pravo glasa ograničili imovinskim cenzusom – bogati muškarci mogu glasati i biti birani u tijela državne vlasti.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4087735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E704B8-0F1B-4374-806A-9DDD032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651" y="989521"/>
            <a:ext cx="5492225" cy="46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9557978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F05FE3F-2768-45DA-A0E5-423E3C6B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583" y="888225"/>
            <a:ext cx="3899699" cy="496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6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EF77335-2540-4620-98F5-9A55B55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808" y="1242875"/>
            <a:ext cx="5328924" cy="4215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1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978234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9540250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690221" y="306161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56814" y="286869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86115" y="3670734"/>
            <a:ext cx="4968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Bogati industrijalci, trgovci i bankari.</a:t>
            </a:r>
            <a:endParaRPr lang="hr-H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357" y="585682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52D6B21-B2F1-42E8-A1EF-6EFFD12C2245}"/>
              </a:ext>
            </a:extLst>
          </p:cNvPr>
          <p:cNvSpPr txBox="1"/>
          <p:nvPr/>
        </p:nvSpPr>
        <p:spPr>
          <a:xfrm>
            <a:off x="417250" y="3835153"/>
            <a:ext cx="473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Stuart Mill.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9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0800648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59402" y="309712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3888421"/>
            <a:ext cx="4908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poboljšanje prava radnika.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grčke riječi anarhija – bez vlasti.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356" y="588153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6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4578465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59402" y="309712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3888421"/>
            <a:ext cx="4908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1893. godine na Novom Zelandu.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Ujedinjenom Kraljevstvu, SAD-u i Australiji.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546" y="585682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7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317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46</cp:revision>
  <dcterms:created xsi:type="dcterms:W3CDTF">2020-06-05T19:07:58Z</dcterms:created>
  <dcterms:modified xsi:type="dcterms:W3CDTF">2020-06-23T08:56:47Z</dcterms:modified>
</cp:coreProperties>
</file>